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3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84E32-4A21-4B9A-A23F-44C1308F2887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CBDE7-1427-4990-9510-92ADBE05C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FAB13B-31FF-44DB-80B3-0EC9F382B21A}" type="slidenum">
              <a:rPr lang="en-US"/>
              <a:pPr/>
              <a:t>5</a:t>
            </a:fld>
            <a:endParaRPr lang="en-US"/>
          </a:p>
        </p:txBody>
      </p:sp>
      <p:sp>
        <p:nvSpPr>
          <p:cNvPr id="47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CBDE7-1427-4990-9510-92ADBE05CDE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A97979E-15AC-4B8D-B840-A736A3875B9F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B509768-13CF-4C3A-9866-2869A42BA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yHCOwDp1BQ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King Airway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0"/>
            <a:ext cx="8458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Instructions for use: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Choose appropriate size based on patient’s height.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Test cuffs by inflating to recommended volume of air and deflate cuffs completely before attempting to insert.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Generously lubricate tube using a water based lube to prevent from kinking on insertion.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Pre-oxygenate patient with 100% O2.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Have suction ready and available.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Insertion: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Position the head in a slightly sniffing position (unless spinal injury is suspected).  Then maintain cervical alignment and keep the head in a neutral position.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Insert King Airway rotated 45-90 degrees laterally and insert into mouth.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As you gently advance the tube, rotate the tube to the patient’s midline.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Advance tube until base of connector aligns with teeth or gums.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Cuff inflation: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Inflate cuffs with minimum volume necessary to seal the airway according to tube size.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After inflation of cuffs, tube will migrate upwards.  This is normal and to be expected.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Attach to resuscitator bag and ventilate using 100% O2 source.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Assure chest rise and fall.  Auscultate breath sounds.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Secure tube, note depth of tube placement.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371600"/>
            <a:ext cx="6400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90600" y="304800"/>
            <a:ext cx="716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Tube placement after insertion and inflation of cuffs: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Troubleshooting: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If unable to ventilate with BVM, the tube may be kinked.  Deflate cuffs, remove the tube carefully, oxygenate the patient and try again using a new tube if available.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0"/>
            <a:ext cx="8534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Documentation: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In patient care report.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Note time, size and depth of tube placement.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Patient response to procedure to include vital signs, pulse ox, and </a:t>
            </a:r>
            <a:r>
              <a:rPr lang="en-US" sz="3200" dirty="0" err="1" smtClean="0"/>
              <a:t>capnography</a:t>
            </a:r>
            <a:r>
              <a:rPr lang="en-US" sz="3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686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REMEMBER!</a:t>
            </a:r>
          </a:p>
          <a:p>
            <a:endParaRPr lang="en-US" sz="48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When placing a King Airway during CPR, minimize interruption of CPR and place tube while CPR is in progress.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If spinal injury is known or suspected, maintain a neutral head alignment and initiate cervical spine precautions concurrently with airway management.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915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800" dirty="0" smtClean="0"/>
          </a:p>
          <a:p>
            <a:endParaRPr lang="en-US" sz="4800" dirty="0" smtClean="0"/>
          </a:p>
          <a:p>
            <a:endParaRPr lang="en-US" sz="4800" dirty="0" smtClean="0"/>
          </a:p>
          <a:p>
            <a:pPr algn="ctr"/>
            <a:r>
              <a:rPr lang="en-US" sz="4800" dirty="0" smtClean="0"/>
              <a:t>Questions?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620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King Airway video presentation: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2400" dirty="0" smtClean="0">
                <a:hlinkClick r:id="rId3"/>
              </a:rPr>
              <a:t>http://www.youtube.com/watch?v=ByHCOwDp1BQ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609600"/>
            <a:ext cx="7772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Definition:</a:t>
            </a:r>
          </a:p>
          <a:p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The King airway is a single use device intended for airway management.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May be used for EMT’s in the pre-hospital setting who have been trained in the indications, contraindications, and application of the device.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1"/>
            <a:ext cx="8229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Description</a:t>
            </a:r>
          </a:p>
          <a:p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A curved tube with ventilation ports between two inflatable cuffs.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The distal cuff is designed to seal the esophagus.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The proximal cuff is designed to seal the oropharnyx.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At the proximal end of the tube is a 15mm connector to be used with a standard breathing circuit or bag-valve device.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066800"/>
            <a:ext cx="7467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266700"/>
            <a:ext cx="7772400" cy="1143000"/>
          </a:xfrm>
        </p:spPr>
        <p:txBody>
          <a:bodyPr/>
          <a:lstStyle/>
          <a:p>
            <a:r>
              <a:rPr lang="en-US" dirty="0" smtClean="0"/>
              <a:t>Airway A&amp;P </a:t>
            </a:r>
            <a:r>
              <a:rPr lang="en-US" dirty="0"/>
              <a:t>Review</a:t>
            </a:r>
          </a:p>
        </p:txBody>
      </p:sp>
      <p:sp>
        <p:nvSpPr>
          <p:cNvPr id="46899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07950" y="1600200"/>
            <a:ext cx="3581400" cy="4525963"/>
          </a:xfrm>
          <a:noFill/>
          <a:ln/>
        </p:spPr>
        <p:txBody>
          <a:bodyPr/>
          <a:lstStyle/>
          <a:p>
            <a:r>
              <a:rPr lang="en-US"/>
              <a:t>Upper airway</a:t>
            </a:r>
          </a:p>
          <a:p>
            <a:pPr lvl="1"/>
            <a:r>
              <a:rPr lang="en-US"/>
              <a:t>Nasopharynx</a:t>
            </a:r>
          </a:p>
          <a:p>
            <a:pPr lvl="1"/>
            <a:r>
              <a:rPr lang="en-US"/>
              <a:t>Oropharynx</a:t>
            </a:r>
          </a:p>
          <a:p>
            <a:pPr lvl="1"/>
            <a:r>
              <a:rPr lang="en-US"/>
              <a:t>Laryngopharynx</a:t>
            </a:r>
          </a:p>
          <a:p>
            <a:pPr lvl="1"/>
            <a:r>
              <a:rPr lang="en-US"/>
              <a:t>Larynx </a:t>
            </a:r>
          </a:p>
        </p:txBody>
      </p:sp>
      <p:pic>
        <p:nvPicPr>
          <p:cNvPr id="469000" name="Picture 8" descr="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950" y="1074738"/>
            <a:ext cx="5078413" cy="519271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099602" y="922474"/>
            <a:ext cx="45053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3400" y="381000"/>
            <a:ext cx="3657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Size selection determined by Patient’s height:</a:t>
            </a:r>
          </a:p>
          <a:p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Yellow 4-5 ft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Red 5-6 ft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Purple &gt; 6 ft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0"/>
            <a:ext cx="8763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Indications</a:t>
            </a:r>
          </a:p>
          <a:p>
            <a:endParaRPr lang="en-US" sz="3200" dirty="0"/>
          </a:p>
          <a:p>
            <a:r>
              <a:rPr lang="en-US" sz="3200" dirty="0"/>
              <a:t>• To promote </a:t>
            </a:r>
            <a:r>
              <a:rPr lang="en-US" sz="3200" dirty="0" smtClean="0"/>
              <a:t>airway </a:t>
            </a:r>
            <a:r>
              <a:rPr lang="en-US" sz="3200" dirty="0"/>
              <a:t>management by</a:t>
            </a:r>
          </a:p>
          <a:p>
            <a:r>
              <a:rPr lang="en-US" sz="3200" dirty="0" smtClean="0"/>
              <a:t>providing </a:t>
            </a:r>
            <a:r>
              <a:rPr lang="en-US" sz="3200" dirty="0"/>
              <a:t>a patent </a:t>
            </a:r>
            <a:r>
              <a:rPr lang="en-US" sz="3200" dirty="0" smtClean="0"/>
              <a:t>airway in </a:t>
            </a:r>
            <a:r>
              <a:rPr lang="en-US" sz="3200" dirty="0"/>
              <a:t>the</a:t>
            </a:r>
          </a:p>
          <a:p>
            <a:r>
              <a:rPr lang="en-US" sz="3200" dirty="0" smtClean="0"/>
              <a:t>unconscious, apneic patient.</a:t>
            </a:r>
            <a:endParaRPr lang="en-US" sz="3200" dirty="0"/>
          </a:p>
          <a:p>
            <a:r>
              <a:rPr lang="en-US" sz="3200" dirty="0"/>
              <a:t>• </a:t>
            </a:r>
            <a:r>
              <a:rPr lang="en-US" sz="3200" dirty="0" smtClean="0"/>
              <a:t>Cardiac </a:t>
            </a:r>
            <a:r>
              <a:rPr lang="en-US" sz="3200" dirty="0"/>
              <a:t>arrest</a:t>
            </a:r>
            <a:r>
              <a:rPr lang="en-US" sz="3200" dirty="0" smtClean="0"/>
              <a:t>.</a:t>
            </a:r>
            <a:endParaRPr lang="en-US" sz="3200" dirty="0"/>
          </a:p>
          <a:p>
            <a:r>
              <a:rPr lang="en-US" sz="3200" dirty="0"/>
              <a:t>• </a:t>
            </a:r>
            <a:r>
              <a:rPr lang="en-US" sz="3200" dirty="0" smtClean="0"/>
              <a:t>Respiratory </a:t>
            </a:r>
            <a:r>
              <a:rPr lang="en-US" sz="3200" dirty="0"/>
              <a:t>arrest not </a:t>
            </a:r>
            <a:r>
              <a:rPr lang="en-US" sz="3200" dirty="0" smtClean="0"/>
              <a:t>related </a:t>
            </a:r>
            <a:r>
              <a:rPr lang="en-US" sz="3200" dirty="0"/>
              <a:t>to </a:t>
            </a:r>
            <a:r>
              <a:rPr lang="en-US" sz="3200" dirty="0" smtClean="0"/>
              <a:t>narcotic</a:t>
            </a:r>
            <a:endParaRPr lang="en-US" sz="3200" dirty="0"/>
          </a:p>
          <a:p>
            <a:r>
              <a:rPr lang="en-US" sz="3200" dirty="0"/>
              <a:t>overdose</a:t>
            </a:r>
            <a:r>
              <a:rPr lang="en-US" sz="3200" dirty="0" smtClean="0"/>
              <a:t>.</a:t>
            </a:r>
            <a:endParaRPr lang="en-US" sz="3200" dirty="0"/>
          </a:p>
          <a:p>
            <a:r>
              <a:rPr lang="en-US" sz="3200" dirty="0"/>
              <a:t>• </a:t>
            </a:r>
            <a:r>
              <a:rPr lang="en-US" sz="3200" dirty="0" smtClean="0"/>
              <a:t>Unable </a:t>
            </a:r>
            <a:r>
              <a:rPr lang="en-US" sz="3200" dirty="0"/>
              <a:t>to </a:t>
            </a:r>
            <a:r>
              <a:rPr lang="en-US" sz="3200" dirty="0" smtClean="0"/>
              <a:t>maintain </a:t>
            </a:r>
            <a:r>
              <a:rPr lang="en-US" sz="3200" dirty="0"/>
              <a:t>BLS </a:t>
            </a:r>
            <a:r>
              <a:rPr lang="en-US" sz="3200" dirty="0" smtClean="0"/>
              <a:t>airway.</a:t>
            </a:r>
            <a:endParaRPr lang="en-US" sz="3200" dirty="0"/>
          </a:p>
          <a:p>
            <a:r>
              <a:rPr lang="en-US" sz="3200" dirty="0"/>
              <a:t>• The </a:t>
            </a:r>
            <a:r>
              <a:rPr lang="en-US" sz="3200" dirty="0" smtClean="0"/>
              <a:t>King airway is a latex free </a:t>
            </a:r>
            <a:r>
              <a:rPr lang="en-US" sz="3200" dirty="0"/>
              <a:t>product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0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Contraindications</a:t>
            </a:r>
          </a:p>
          <a:p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Responsive patients with an intact gag reflex.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Patients with known esophageal disease.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Patients known or suspected to have ingested caustic substances.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838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Precautions</a:t>
            </a:r>
          </a:p>
          <a:p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Vomiting and aspiration.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Excess pressure in the abdomen.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1"/>
  <p:tag name="ARTICULATE_NAV_LEVEL" val="1"/>
  <p:tag name="ARTICULATE_PLAYLIST_ID" val="-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</TotalTime>
  <Words>554</Words>
  <Application>Microsoft Office PowerPoint</Application>
  <PresentationFormat>On-screen Show (4:3)</PresentationFormat>
  <Paragraphs>104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King Airway Presentation</vt:lpstr>
      <vt:lpstr>Slide 2</vt:lpstr>
      <vt:lpstr>Slide 3</vt:lpstr>
      <vt:lpstr>Slide 4</vt:lpstr>
      <vt:lpstr>Airway A&amp;P Review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 Airway Presentation</dc:title>
  <dc:creator>Jason</dc:creator>
  <cp:lastModifiedBy>Jason</cp:lastModifiedBy>
  <cp:revision>12</cp:revision>
  <dcterms:created xsi:type="dcterms:W3CDTF">2011-05-10T03:41:32Z</dcterms:created>
  <dcterms:modified xsi:type="dcterms:W3CDTF">2011-05-11T02:14:27Z</dcterms:modified>
</cp:coreProperties>
</file>